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2" r:id="rId3"/>
    <p:sldId id="257" r:id="rId4"/>
    <p:sldId id="258" r:id="rId5"/>
    <p:sldId id="264" r:id="rId6"/>
    <p:sldId id="265" r:id="rId7"/>
    <p:sldId id="266" r:id="rId8"/>
    <p:sldId id="267" r:id="rId9"/>
    <p:sldId id="270" r:id="rId10"/>
    <p:sldId id="259" r:id="rId11"/>
    <p:sldId id="260" r:id="rId12"/>
    <p:sldId id="262" r:id="rId13"/>
    <p:sldId id="261" r:id="rId14"/>
    <p:sldId id="263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7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EEA6-4622-114B-9C00-2383AFC879ED}" type="datetimeFigureOut">
              <a:rPr lang="en-US" smtClean="0"/>
              <a:t>11/09/19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E84D-10D4-EE43-A180-E289ED87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4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EEA6-4622-114B-9C00-2383AFC879ED}" type="datetimeFigureOut">
              <a:rPr lang="en-US" smtClean="0"/>
              <a:t>11/09/19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E84D-10D4-EE43-A180-E289ED87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53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EEA6-4622-114B-9C00-2383AFC879ED}" type="datetimeFigureOut">
              <a:rPr lang="en-US" smtClean="0"/>
              <a:t>11/09/19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E84D-10D4-EE43-A180-E289ED87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77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EEA6-4622-114B-9C00-2383AFC879ED}" type="datetimeFigureOut">
              <a:rPr lang="en-US" smtClean="0"/>
              <a:t>11/09/19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E84D-10D4-EE43-A180-E289ED87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7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EEA6-4622-114B-9C00-2383AFC879ED}" type="datetimeFigureOut">
              <a:rPr lang="en-US" smtClean="0"/>
              <a:t>11/09/19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E84D-10D4-EE43-A180-E289ED87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89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EEA6-4622-114B-9C00-2383AFC879ED}" type="datetimeFigureOut">
              <a:rPr lang="en-US" smtClean="0"/>
              <a:t>11/09/19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E84D-10D4-EE43-A180-E289ED87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858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EEA6-4622-114B-9C00-2383AFC879ED}" type="datetimeFigureOut">
              <a:rPr lang="en-US" smtClean="0"/>
              <a:t>11/09/19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E84D-10D4-EE43-A180-E289ED87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320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EEA6-4622-114B-9C00-2383AFC879ED}" type="datetimeFigureOut">
              <a:rPr lang="en-US" smtClean="0"/>
              <a:t>11/09/19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E84D-10D4-EE43-A180-E289ED87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32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EEA6-4622-114B-9C00-2383AFC879ED}" type="datetimeFigureOut">
              <a:rPr lang="en-US" smtClean="0"/>
              <a:t>11/09/19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E84D-10D4-EE43-A180-E289ED87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800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EEA6-4622-114B-9C00-2383AFC879ED}" type="datetimeFigureOut">
              <a:rPr lang="en-US" smtClean="0"/>
              <a:t>11/09/19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E84D-10D4-EE43-A180-E289ED87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62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EEA6-4622-114B-9C00-2383AFC879ED}" type="datetimeFigureOut">
              <a:rPr lang="en-US" smtClean="0"/>
              <a:t>11/09/19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FE84D-10D4-EE43-A180-E289ED87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865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5">
                <a:lumMod val="20000"/>
                <a:lumOff val="80000"/>
              </a:schemeClr>
            </a:gs>
            <a:gs pos="100000">
              <a:schemeClr val="bg1">
                <a:lumMod val="50000"/>
              </a:schemeClr>
            </a:gs>
            <a:gs pos="97000">
              <a:srgbClr val="F6FFB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9EEA6-4622-114B-9C00-2383AFC879ED}" type="datetimeFigureOut">
              <a:rPr lang="en-US" smtClean="0"/>
              <a:t>11/09/19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FE84D-10D4-EE43-A180-E289ED87E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031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Disasters and (</a:t>
            </a:r>
            <a:r>
              <a:rPr lang="en-US" dirty="0" err="1" smtClean="0"/>
              <a:t>Im</a:t>
            </a:r>
            <a:r>
              <a:rPr lang="en-US" dirty="0" smtClean="0"/>
              <a:t>)</a:t>
            </a:r>
            <a:r>
              <a:rPr lang="en-US" dirty="0" err="1" smtClean="0"/>
              <a:t>Mobilities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12 Sept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930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 smtClean="0"/>
              <a:t>Disaster: </a:t>
            </a:r>
            <a:r>
              <a:rPr lang="en-GB" dirty="0" smtClean="0"/>
              <a:t>‘A serious disruption of the functioning of a community or a society causing widespread human, material, economic or environmental losses which exceed the ability of the affected community or society to cope using its own resources.’ (UN ISDR,  2004 pp.16-17)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Typically, disasters are understood to be:</a:t>
            </a:r>
          </a:p>
          <a:p>
            <a:pPr lvl="2"/>
            <a:r>
              <a:rPr lang="en-US" dirty="0" smtClean="0"/>
              <a:t>Episodic and rapid onset</a:t>
            </a:r>
          </a:p>
          <a:p>
            <a:pPr lvl="2"/>
            <a:r>
              <a:rPr lang="en-US" dirty="0" smtClean="0"/>
              <a:t>‘Extraordinary’ events – NOT normal</a:t>
            </a:r>
          </a:p>
          <a:p>
            <a:pPr lvl="2"/>
            <a:r>
              <a:rPr lang="en-US" dirty="0" smtClean="0"/>
              <a:t>Mark the limit of human capacities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021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Context: recent hurricanes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Dorian (Sept 2019): Category 5, second-strongest storm on record </a:t>
            </a:r>
          </a:p>
          <a:p>
            <a:pPr lvl="1"/>
            <a:r>
              <a:rPr lang="en-US" dirty="0" smtClean="0"/>
              <a:t>(cat 5: sustained winds greater than 157mph)</a:t>
            </a:r>
          </a:p>
          <a:p>
            <a:pPr lvl="1"/>
            <a:r>
              <a:rPr lang="en-US" i="1" dirty="0" smtClean="0"/>
              <a:t>Thousands </a:t>
            </a:r>
            <a:r>
              <a:rPr lang="en-US" dirty="0" smtClean="0"/>
              <a:t>feared dead in Bahamas</a:t>
            </a:r>
          </a:p>
          <a:p>
            <a:pPr lvl="1"/>
            <a:r>
              <a:rPr lang="en-US" dirty="0" smtClean="0"/>
              <a:t>Monetary damages yet unknown</a:t>
            </a:r>
          </a:p>
          <a:p>
            <a:r>
              <a:rPr lang="en-US" dirty="0" smtClean="0"/>
              <a:t>Maria (Sept-Oct 2017): Category 5</a:t>
            </a:r>
          </a:p>
          <a:p>
            <a:pPr lvl="1"/>
            <a:r>
              <a:rPr lang="en-US" dirty="0" smtClean="0"/>
              <a:t>Catastrophic damage to Dominica, PR, USVI; lesser </a:t>
            </a:r>
            <a:r>
              <a:rPr lang="en-US" dirty="0" err="1" smtClean="0"/>
              <a:t>antilles</a:t>
            </a:r>
            <a:endParaRPr lang="en-US" dirty="0" smtClean="0"/>
          </a:p>
          <a:p>
            <a:pPr lvl="1"/>
            <a:r>
              <a:rPr lang="en-US" dirty="0" smtClean="0"/>
              <a:t>$91.6 billion (third-costliest Atlantic storm on record)</a:t>
            </a:r>
          </a:p>
          <a:p>
            <a:r>
              <a:rPr lang="en-US" dirty="0" smtClean="0"/>
              <a:t>Irma (Aug-Sept 2017): Category 5</a:t>
            </a:r>
          </a:p>
          <a:p>
            <a:pPr lvl="1"/>
            <a:r>
              <a:rPr lang="en-US" dirty="0" smtClean="0"/>
              <a:t>Catastrophic damage to Antigua &amp; Barbuda, PR, Cuba, Florida</a:t>
            </a:r>
          </a:p>
          <a:p>
            <a:pPr lvl="1"/>
            <a:r>
              <a:rPr lang="en-US" dirty="0" smtClean="0"/>
              <a:t>$77 billion (fourth-costliest Atlantic storm)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527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Disasters and the </a:t>
            </a:r>
            <a:r>
              <a:rPr lang="en-US" dirty="0" err="1" smtClean="0"/>
              <a:t>Anthropocene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Anthropocene</a:t>
            </a:r>
            <a:endParaRPr lang="en-US" dirty="0" smtClean="0"/>
          </a:p>
          <a:p>
            <a:pPr lvl="1"/>
            <a:r>
              <a:rPr lang="en-US" dirty="0" smtClean="0"/>
              <a:t>New geological era: humans have become geological agents?</a:t>
            </a:r>
          </a:p>
          <a:p>
            <a:pPr lvl="2"/>
            <a:r>
              <a:rPr lang="en-US" dirty="0" smtClean="0"/>
              <a:t>Human activity impacts key Earth system processes</a:t>
            </a:r>
          </a:p>
          <a:p>
            <a:pPr lvl="3"/>
            <a:r>
              <a:rPr lang="en-US" dirty="0" smtClean="0"/>
              <a:t>Atmospheric cycle, hydrological cycle, nitrogen cycle</a:t>
            </a:r>
            <a:r>
              <a:rPr lang="mr-IN" dirty="0" smtClean="0"/>
              <a:t>…</a:t>
            </a:r>
            <a:endParaRPr lang="en-US" dirty="0" smtClean="0"/>
          </a:p>
          <a:p>
            <a:pPr lvl="1"/>
            <a:r>
              <a:rPr lang="en-US" dirty="0" smtClean="0"/>
              <a:t>One effect: create increasing variance in extreme weather</a:t>
            </a:r>
          </a:p>
          <a:p>
            <a:pPr lvl="2"/>
            <a:r>
              <a:rPr lang="en-US" dirty="0" smtClean="0"/>
              <a:t>Location, frequency of droughts</a:t>
            </a:r>
          </a:p>
          <a:p>
            <a:pPr lvl="2"/>
            <a:r>
              <a:rPr lang="en-US" dirty="0" smtClean="0"/>
              <a:t>Strength of hurricanes</a:t>
            </a:r>
          </a:p>
          <a:p>
            <a:pPr lvl="3"/>
            <a:r>
              <a:rPr lang="en-US" dirty="0" smtClean="0"/>
              <a:t>Warmer surface temperatures = more energy in atmosphere = more energy released through high wind speeds in storms</a:t>
            </a:r>
          </a:p>
          <a:p>
            <a:pPr lvl="3"/>
            <a:r>
              <a:rPr lang="en-US" dirty="0" smtClean="0"/>
              <a:t>Effect on frequency scientifically uncertain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733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Disasters and the </a:t>
            </a:r>
            <a:r>
              <a:rPr lang="en-US" dirty="0" err="1" smtClean="0"/>
              <a:t>Anthropocene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06657" cy="4525963"/>
          </a:xfrm>
        </p:spPr>
        <p:txBody>
          <a:bodyPr/>
          <a:lstStyle/>
          <a:p>
            <a:r>
              <a:rPr lang="en-US" dirty="0" smtClean="0"/>
              <a:t>Disasters have become more frequent</a:t>
            </a:r>
            <a:r>
              <a:rPr lang="mr-IN" dirty="0" smtClean="0"/>
              <a:t>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570" y="2297206"/>
            <a:ext cx="5696858" cy="402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33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Disasters and the </a:t>
            </a:r>
            <a:r>
              <a:rPr lang="en-US" dirty="0" err="1" smtClean="0"/>
              <a:t>Anthropocene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 more costly</a:t>
            </a:r>
            <a:r>
              <a:rPr lang="mr-IN" dirty="0" smtClean="0"/>
              <a:t>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816" y="2431142"/>
            <a:ext cx="5969756" cy="421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546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Disasters and the </a:t>
            </a:r>
            <a:r>
              <a:rPr lang="en-US" dirty="0" err="1" smtClean="0"/>
              <a:t>Anthropocene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Exceeding insurance, straining state and private budgets</a:t>
            </a:r>
            <a:r>
              <a:rPr lang="mr-IN" dirty="0" smtClean="0"/>
              <a:t>…</a:t>
            </a:r>
            <a:endParaRPr lang="en-US" dirty="0"/>
          </a:p>
        </p:txBody>
      </p:sp>
      <p:pic>
        <p:nvPicPr>
          <p:cNvPr id="4" name="Picture 3" descr="world_weather_nat_cats_by_overall_loss_80-18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7" y="2819919"/>
            <a:ext cx="7257143" cy="298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179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 (Headings)"/>
                <a:cs typeface="Calibri (Headings)"/>
              </a:rPr>
              <a:t>Key</a:t>
            </a:r>
            <a:r>
              <a:rPr lang="en-US" dirty="0" smtClean="0"/>
              <a:t>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Calibri (Body)"/>
                <a:cs typeface="Calibri (Body)"/>
              </a:rPr>
              <a:t>Economic losses due to disasters are increasing</a:t>
            </a:r>
          </a:p>
          <a:p>
            <a:r>
              <a:rPr lang="en-US" dirty="0" smtClean="0">
                <a:latin typeface="Calibri (Body)"/>
                <a:cs typeface="Calibri (Body)"/>
              </a:rPr>
              <a:t>Deaths from disasters are decreasing</a:t>
            </a:r>
          </a:p>
          <a:p>
            <a:pPr lvl="1"/>
            <a:r>
              <a:rPr lang="en-US" dirty="0" smtClean="0">
                <a:latin typeface="Calibri (Body)"/>
                <a:cs typeface="Calibri (Body)"/>
              </a:rPr>
              <a:t>Due to better disaster management and risk mitigation</a:t>
            </a:r>
          </a:p>
          <a:p>
            <a:r>
              <a:rPr lang="en-US" dirty="0" smtClean="0">
                <a:latin typeface="Calibri (Body)"/>
                <a:cs typeface="Calibri (Body)"/>
              </a:rPr>
              <a:t>The number of disasters </a:t>
            </a:r>
            <a:r>
              <a:rPr lang="en-US" i="1" dirty="0" smtClean="0">
                <a:latin typeface="Calibri (Body)"/>
                <a:cs typeface="Calibri (Body)"/>
              </a:rPr>
              <a:t>is </a:t>
            </a:r>
            <a:r>
              <a:rPr lang="en-US" dirty="0" smtClean="0">
                <a:latin typeface="Calibri (Body)"/>
                <a:cs typeface="Calibri (Body)"/>
              </a:rPr>
              <a:t>increasing, due to:</a:t>
            </a:r>
          </a:p>
          <a:p>
            <a:pPr lvl="1"/>
            <a:r>
              <a:rPr lang="en-US" dirty="0" smtClean="0">
                <a:latin typeface="Calibri (Body)"/>
                <a:cs typeface="Calibri (Body)"/>
              </a:rPr>
              <a:t>Better reporting (and more concern to report)</a:t>
            </a:r>
          </a:p>
          <a:p>
            <a:pPr lvl="1"/>
            <a:r>
              <a:rPr lang="en-US" dirty="0" smtClean="0">
                <a:latin typeface="Calibri (Body)"/>
                <a:cs typeface="Calibri (Body)"/>
              </a:rPr>
              <a:t>Greater exposure to disaster</a:t>
            </a:r>
          </a:p>
          <a:p>
            <a:pPr lvl="2"/>
            <a:r>
              <a:rPr lang="en-US" dirty="0" smtClean="0">
                <a:latin typeface="Calibri (Body)"/>
                <a:cs typeface="Calibri (Body)"/>
              </a:rPr>
              <a:t>Economic development in high-risk areas</a:t>
            </a:r>
          </a:p>
          <a:p>
            <a:pPr lvl="2"/>
            <a:r>
              <a:rPr lang="en-US" dirty="0" smtClean="0">
                <a:latin typeface="Calibri (Body)"/>
                <a:cs typeface="Calibri (Body)"/>
              </a:rPr>
              <a:t>Population movements into high-risk areas</a:t>
            </a:r>
          </a:p>
          <a:p>
            <a:r>
              <a:rPr lang="en-US" dirty="0" smtClean="0">
                <a:latin typeface="Calibri (Body)"/>
                <a:cs typeface="Calibri (Body)"/>
              </a:rPr>
              <a:t>Contemporary patterns of development put more people at risk</a:t>
            </a:r>
            <a:endParaRPr lang="is-IS" dirty="0" smtClean="0">
              <a:latin typeface="Calibri (Body)"/>
              <a:cs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1529461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 smtClean="0"/>
              <a:t>Hazard: </a:t>
            </a:r>
            <a:r>
              <a:rPr lang="en-GB" dirty="0" smtClean="0"/>
              <a:t>‘A potentially damaging physical event, phenomenon or human activity that may cause the loss of life or injury, property damage, social and economic disruption or environmental degradation.’ (UN ISDR,  2004 pp.16-17)</a:t>
            </a:r>
          </a:p>
          <a:p>
            <a:pPr marL="457200" lvl="1" indent="0">
              <a:buNone/>
            </a:pPr>
            <a:endParaRPr lang="en-GB" dirty="0" smtClean="0"/>
          </a:p>
          <a:p>
            <a:pPr lvl="1"/>
            <a:r>
              <a:rPr lang="en-GB" dirty="0" smtClean="0"/>
              <a:t>Vulnerability: ‘A </a:t>
            </a:r>
            <a:r>
              <a:rPr lang="en-GB" b="1" i="1" dirty="0" smtClean="0"/>
              <a:t>human condition or process resulting from physical, social, economic and </a:t>
            </a:r>
            <a:r>
              <a:rPr lang="en-GB" dirty="0" smtClean="0"/>
              <a:t>environmental factors, which determine the likelihood and scale of damage from the impact of a given hazard.’ (UNDP, quoted in </a:t>
            </a:r>
            <a:r>
              <a:rPr lang="en-GB" dirty="0" err="1" smtClean="0"/>
              <a:t>Birkmann</a:t>
            </a:r>
            <a:r>
              <a:rPr lang="en-GB" dirty="0" smtClean="0"/>
              <a:t> ed. 2006: 15; my emphasis)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735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Disasters and the </a:t>
            </a:r>
            <a:r>
              <a:rPr lang="en-US" dirty="0" err="1" smtClean="0"/>
              <a:t>Anthropocene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Calibri"/>
                <a:cs typeface="Calibri"/>
              </a:rPr>
              <a:t>In Caribbean: increasingly frequent Category 5 storms</a:t>
            </a:r>
            <a:r>
              <a:rPr lang="mr-IN" dirty="0" smtClean="0">
                <a:latin typeface="Calibri"/>
                <a:cs typeface="Calibri"/>
              </a:rPr>
              <a:t>…</a:t>
            </a:r>
            <a:endParaRPr lang="en-US" dirty="0" smtClean="0">
              <a:latin typeface="Calibri"/>
              <a:cs typeface="Calibri"/>
            </a:endParaRPr>
          </a:p>
          <a:p>
            <a:pPr lvl="1"/>
            <a:r>
              <a:rPr lang="en-US" dirty="0" smtClean="0">
                <a:latin typeface="Calibri"/>
                <a:cs typeface="Calibri"/>
              </a:rPr>
              <a:t>1924-1998: 22 category 5 storms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2003-2019: 17 category 5 storms</a:t>
            </a:r>
          </a:p>
          <a:p>
            <a:pPr lvl="1"/>
            <a:endParaRPr lang="en-US" dirty="0" smtClean="0">
              <a:latin typeface="Calibri"/>
              <a:cs typeface="Calibri"/>
            </a:endParaRPr>
          </a:p>
          <a:p>
            <a:r>
              <a:rPr lang="mr-IN" dirty="0" smtClean="0">
                <a:latin typeface="Calibri"/>
                <a:cs typeface="Calibri"/>
              </a:rPr>
              <a:t>…</a:t>
            </a:r>
            <a:r>
              <a:rPr lang="en-US" dirty="0" smtClean="0">
                <a:latin typeface="Calibri"/>
                <a:cs typeface="Calibri"/>
              </a:rPr>
              <a:t>causing damages that far exceed state capacities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2004: Hurricane Ivan: 200% of GNP in Grenada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2017: Irma and Maria: 230% of GNP in Dominica</a:t>
            </a:r>
          </a:p>
          <a:p>
            <a:pPr lvl="1"/>
            <a:r>
              <a:rPr lang="en-US" dirty="0" smtClean="0">
                <a:latin typeface="Calibri"/>
                <a:cs typeface="Calibri"/>
              </a:rPr>
              <a:t>(GNP: Gross National Product, measure of country’s annual yearly economic output)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3653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Disasters and the </a:t>
            </a:r>
            <a:r>
              <a:rPr lang="en-US" dirty="0" err="1" smtClean="0"/>
              <a:t>Anthropocene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“government of small island states</a:t>
            </a:r>
            <a:r>
              <a:rPr lang="mr-IN" dirty="0" smtClean="0"/>
              <a:t>…</a:t>
            </a:r>
            <a:r>
              <a:rPr lang="en-US" dirty="0" smtClean="0"/>
              <a:t> tied to multinational agreements”</a:t>
            </a:r>
          </a:p>
          <a:p>
            <a:pPr lvl="1"/>
            <a:r>
              <a:rPr lang="en-US" dirty="0" smtClean="0"/>
              <a:t>Reflects recent history of </a:t>
            </a:r>
            <a:r>
              <a:rPr lang="en-US" u="sng" dirty="0" smtClean="0"/>
              <a:t>neoliberal</a:t>
            </a:r>
            <a:r>
              <a:rPr lang="en-US" dirty="0" smtClean="0"/>
              <a:t> development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Neoliberalism: counter-revolutionary response to Caribbean anti-colonial movements of 1960s, 1970s</a:t>
            </a:r>
          </a:p>
          <a:p>
            <a:pPr lvl="1"/>
            <a:r>
              <a:rPr lang="en-US" dirty="0" smtClean="0"/>
              <a:t>Debt, threat of sovereign default used to gain leverage over national governments</a:t>
            </a:r>
          </a:p>
          <a:p>
            <a:pPr lvl="1"/>
            <a:r>
              <a:rPr lang="en-US" dirty="0" smtClean="0"/>
              <a:t>Instituted mandatory policy prescriptions designed to make governments set economic policies in response to markets</a:t>
            </a:r>
          </a:p>
          <a:p>
            <a:pPr lvl="2"/>
            <a:r>
              <a:rPr lang="en-US" dirty="0" smtClean="0"/>
              <a:t>Privatization, deregulation, market liberalization, austerity</a:t>
            </a:r>
          </a:p>
          <a:p>
            <a:pPr lvl="2"/>
            <a:r>
              <a:rPr lang="en-US" dirty="0" smtClean="0"/>
              <a:t>States compete for offshore financial services, tourism 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570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neoliberal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67514" cy="4525963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dirty="0" smtClean="0"/>
              <a:t>Opened region to limited foreign investment</a:t>
            </a:r>
          </a:p>
          <a:p>
            <a:pPr lvl="2"/>
            <a:r>
              <a:rPr lang="en-US" dirty="0" smtClean="0"/>
              <a:t>Export processing zones</a:t>
            </a:r>
          </a:p>
          <a:p>
            <a:pPr lvl="2"/>
            <a:r>
              <a:rPr lang="en-US" dirty="0" smtClean="0"/>
              <a:t>Tourism</a:t>
            </a:r>
          </a:p>
          <a:p>
            <a:pPr lvl="2"/>
            <a:r>
              <a:rPr lang="en-US" dirty="0" smtClean="0"/>
              <a:t>Offshoring</a:t>
            </a:r>
            <a:endParaRPr lang="en-US" dirty="0" smtClean="0"/>
          </a:p>
          <a:p>
            <a:pPr marL="914400" lvl="2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Increased hardship for much of population</a:t>
            </a:r>
          </a:p>
          <a:p>
            <a:pPr lvl="2"/>
            <a:r>
              <a:rPr lang="en-US" dirty="0" smtClean="0"/>
              <a:t>Austerity cuts to social services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Increased debt</a:t>
            </a:r>
          </a:p>
          <a:p>
            <a:pPr lvl="2"/>
            <a:r>
              <a:rPr lang="en-US" dirty="0" smtClean="0"/>
              <a:t>Structural adjustment loans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581" y="1417638"/>
            <a:ext cx="3853238" cy="216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153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neoliberal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State policies, development initiatives have been designed to placate international investors, international development agencies</a:t>
            </a:r>
          </a:p>
          <a:p>
            <a:pPr lvl="1"/>
            <a:r>
              <a:rPr lang="en-US" dirty="0" smtClean="0"/>
              <a:t>IMF (International Monetary Fund), World Bank, World Trade Organization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State does not (and usually </a:t>
            </a:r>
            <a:r>
              <a:rPr lang="en-US" i="1" dirty="0" smtClean="0"/>
              <a:t>cannot</a:t>
            </a:r>
            <a:r>
              <a:rPr lang="en-US" dirty="0" smtClean="0"/>
              <a:t>) design policies intended to increase social welfare </a:t>
            </a:r>
          </a:p>
          <a:p>
            <a:pPr lvl="1"/>
            <a:r>
              <a:rPr lang="en-US" dirty="0" smtClean="0"/>
              <a:t>Education, health, utilities (for the public): seen as “unproductive”, wasteful, inefficient spending to development agencies</a:t>
            </a:r>
          </a:p>
        </p:txBody>
      </p:sp>
    </p:spTree>
    <p:extLst>
      <p:ext uri="{BB962C8B-B14F-4D97-AF65-F5344CB8AC3E}">
        <p14:creationId xmlns:p14="http://schemas.microsoft.com/office/powerpoint/2010/main" val="767583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neoliberal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Impact on disaster preparedness and disaster response</a:t>
            </a:r>
          </a:p>
          <a:p>
            <a:pPr lvl="1"/>
            <a:r>
              <a:rPr lang="en-US" dirty="0" smtClean="0"/>
              <a:t>States divested of some infrastructure; private corporations will not invest in critical maintenance</a:t>
            </a:r>
          </a:p>
          <a:p>
            <a:pPr lvl="2"/>
            <a:r>
              <a:rPr lang="en-US" dirty="0" smtClean="0"/>
              <a:t>Telecommunications, roads, ports </a:t>
            </a:r>
            <a:r>
              <a:rPr lang="mr-IN" dirty="0" smtClean="0"/>
              <a:t>–</a:t>
            </a:r>
            <a:r>
              <a:rPr lang="en-US" dirty="0" smtClean="0"/>
              <a:t> all required for efficient response</a:t>
            </a:r>
          </a:p>
          <a:p>
            <a:pPr lvl="1"/>
            <a:r>
              <a:rPr lang="en-US" dirty="0" smtClean="0"/>
              <a:t>States cannot finance disaster losses</a:t>
            </a:r>
          </a:p>
          <a:p>
            <a:pPr lvl="2"/>
            <a:r>
              <a:rPr lang="en-US" dirty="0" smtClean="0"/>
              <a:t>Emergence of new insurance products </a:t>
            </a:r>
          </a:p>
          <a:p>
            <a:pPr lvl="2"/>
            <a:r>
              <a:rPr lang="en-US" dirty="0" smtClean="0"/>
              <a:t>Bahamas 1992 (see Grove 2012, </a:t>
            </a:r>
            <a:r>
              <a:rPr lang="en-US" i="1" dirty="0" smtClean="0"/>
              <a:t>Security Dialogue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Shift in disaster relief</a:t>
            </a:r>
          </a:p>
          <a:p>
            <a:pPr lvl="2"/>
            <a:r>
              <a:rPr lang="en-US" dirty="0" smtClean="0"/>
              <a:t>Shift away from </a:t>
            </a:r>
            <a:r>
              <a:rPr lang="en-US" i="1" dirty="0" smtClean="0"/>
              <a:t>grants </a:t>
            </a:r>
            <a:r>
              <a:rPr lang="en-US" dirty="0" smtClean="0"/>
              <a:t>to </a:t>
            </a:r>
            <a:r>
              <a:rPr lang="en-US" i="1" dirty="0" smtClean="0"/>
              <a:t>loans</a:t>
            </a:r>
            <a:endParaRPr lang="en-US" dirty="0" smtClean="0"/>
          </a:p>
          <a:p>
            <a:pPr lvl="3"/>
            <a:r>
              <a:rPr lang="en-US" dirty="0" smtClean="0"/>
              <a:t>Loans tied to </a:t>
            </a:r>
            <a:r>
              <a:rPr lang="en-US" i="1" dirty="0" err="1" smtClean="0"/>
              <a:t>conditionalities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58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Impact of disasters on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Disasters destroy critical infrastructure financed through development loans</a:t>
            </a:r>
          </a:p>
          <a:p>
            <a:pPr lvl="1"/>
            <a:r>
              <a:rPr lang="en-US" dirty="0" smtClean="0"/>
              <a:t>States cannot earn income from infrastructure to pay down loans</a:t>
            </a:r>
          </a:p>
          <a:p>
            <a:pPr lvl="1"/>
            <a:endParaRPr lang="en-US" dirty="0" smtClean="0"/>
          </a:p>
          <a:p>
            <a:r>
              <a:rPr lang="is-IS" dirty="0" smtClean="0"/>
              <a:t>Deters investment</a:t>
            </a:r>
          </a:p>
          <a:p>
            <a:pPr lvl="1"/>
            <a:r>
              <a:rPr lang="is-IS" dirty="0" smtClean="0"/>
              <a:t>Hazard risk ‘one of several undesirable factors’ limiting foreign investment (Portia Simpson-Miller, 2006 meeting of Caribbean Development Bank</a:t>
            </a:r>
          </a:p>
          <a:p>
            <a:pPr lvl="1"/>
            <a:endParaRPr lang="is-IS" dirty="0" smtClean="0"/>
          </a:p>
          <a:p>
            <a:r>
              <a:rPr lang="is-IS" dirty="0" smtClean="0"/>
              <a:t>Threatens disorder (?)</a:t>
            </a:r>
          </a:p>
          <a:p>
            <a:pPr lvl="1"/>
            <a:r>
              <a:rPr lang="is-IS" dirty="0" smtClean="0"/>
              <a:t>Leaders assert disasters could lead to social breakdown... </a:t>
            </a:r>
            <a:r>
              <a:rPr lang="en-US" dirty="0" smtClean="0"/>
              <a:t>B</a:t>
            </a:r>
            <a:r>
              <a:rPr lang="is-IS" dirty="0" smtClean="0"/>
              <a:t>ut there are no actual examples of this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875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tell us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Working </a:t>
            </a:r>
            <a:r>
              <a:rPr lang="en-US" dirty="0" smtClean="0"/>
              <a:t>in a group</a:t>
            </a:r>
            <a:r>
              <a:rPr lang="en-US" dirty="0" smtClean="0"/>
              <a:t>, select one country that has been impacted by recent disasters. </a:t>
            </a:r>
          </a:p>
          <a:p>
            <a:pPr lvl="1"/>
            <a:r>
              <a:rPr lang="en-US" dirty="0" smtClean="0"/>
              <a:t>Identify:</a:t>
            </a:r>
          </a:p>
          <a:p>
            <a:pPr lvl="2"/>
            <a:r>
              <a:rPr lang="en-US" dirty="0" smtClean="0"/>
              <a:t>One </a:t>
            </a:r>
            <a:r>
              <a:rPr lang="en-US" dirty="0" smtClean="0"/>
              <a:t>major disaster event that impacted your </a:t>
            </a:r>
            <a:r>
              <a:rPr lang="en-US" dirty="0" smtClean="0"/>
              <a:t>country</a:t>
            </a:r>
          </a:p>
          <a:p>
            <a:pPr lvl="2"/>
            <a:r>
              <a:rPr lang="en-US" dirty="0" smtClean="0"/>
              <a:t>One article summarizing this event (email to me at </a:t>
            </a:r>
            <a:r>
              <a:rPr lang="en-US" dirty="0" err="1" smtClean="0"/>
              <a:t>kgrove@fiu.edu</a:t>
            </a:r>
            <a:endParaRPr lang="en-US" dirty="0" smtClean="0"/>
          </a:p>
          <a:p>
            <a:pPr lvl="2"/>
            <a:r>
              <a:rPr lang="en-US" dirty="0" smtClean="0"/>
              <a:t>Summarize its </a:t>
            </a:r>
            <a:r>
              <a:rPr lang="en-US" dirty="0" smtClean="0"/>
              <a:t>social and economic </a:t>
            </a:r>
            <a:r>
              <a:rPr lang="en-US" dirty="0" smtClean="0"/>
              <a:t>impacts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057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914</Words>
  <Application>Microsoft Macintosh PowerPoint</Application>
  <PresentationFormat>On-screen Show (4:3)</PresentationFormat>
  <Paragraphs>110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Disasters and (Im)Mobilities</vt:lpstr>
      <vt:lpstr>Key Terms</vt:lpstr>
      <vt:lpstr>Context: recent hurricanes</vt:lpstr>
      <vt:lpstr>Disasters and the Anthropocene</vt:lpstr>
      <vt:lpstr>Disasters and the Anthropocene</vt:lpstr>
      <vt:lpstr>Disasters and the Anthropocene</vt:lpstr>
      <vt:lpstr>Disasters and the Anthropocene</vt:lpstr>
      <vt:lpstr>Key Trends</vt:lpstr>
      <vt:lpstr>Key Terms</vt:lpstr>
      <vt:lpstr>Disasters and the Anthropocene</vt:lpstr>
      <vt:lpstr>Disasters and the Anthropocene</vt:lpstr>
      <vt:lpstr>Effects of neoliberal development</vt:lpstr>
      <vt:lpstr>Effects of neoliberal development</vt:lpstr>
      <vt:lpstr>Effects of neoliberal development</vt:lpstr>
      <vt:lpstr>Impact of disasters on development</vt:lpstr>
      <vt:lpstr>You tell us…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Disasters and (Im)Mobilities</dc:title>
  <dc:creator>Kevin Grove</dc:creator>
  <cp:lastModifiedBy>Kevin Grove</cp:lastModifiedBy>
  <cp:revision>7</cp:revision>
  <dcterms:created xsi:type="dcterms:W3CDTF">2019-09-12T02:19:00Z</dcterms:created>
  <dcterms:modified xsi:type="dcterms:W3CDTF">2019-09-12T03:49:16Z</dcterms:modified>
</cp:coreProperties>
</file>